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0" r:id="rId3"/>
    <p:sldId id="271" r:id="rId4"/>
    <p:sldId id="260" r:id="rId5"/>
    <p:sldId id="258" r:id="rId6"/>
    <p:sldId id="259" r:id="rId7"/>
    <p:sldId id="265" r:id="rId8"/>
    <p:sldId id="266" r:id="rId9"/>
    <p:sldId id="268" r:id="rId10"/>
    <p:sldId id="267" r:id="rId11"/>
    <p:sldId id="269" r:id="rId12"/>
    <p:sldId id="257" r:id="rId13"/>
    <p:sldId id="256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6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04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44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55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25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86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3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E5EA6-F6AC-44D1-ACD7-93E24A0CD560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482D6-7A71-4D97-AE2A-D804D1FEF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2968522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40" y="1644701"/>
            <a:ext cx="975360" cy="649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188"/>
            <a:ext cx="320040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40" y="4267200"/>
            <a:ext cx="331988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7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181"/>
            <a:ext cx="9242547" cy="7403281"/>
          </a:xfrm>
        </p:spPr>
      </p:pic>
    </p:spTree>
    <p:extLst>
      <p:ext uri="{BB962C8B-B14F-4D97-AF65-F5344CB8AC3E}">
        <p14:creationId xmlns:p14="http://schemas.microsoft.com/office/powerpoint/2010/main" val="15853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alpha val="52000"/>
                  </a:schemeClr>
                </a:solidFill>
              </a:rPr>
              <a:t>The </a:t>
            </a:r>
            <a:r>
              <a:rPr lang="en-US" dirty="0">
                <a:solidFill>
                  <a:schemeClr val="tx1">
                    <a:alpha val="52000"/>
                  </a:schemeClr>
                </a:solidFill>
              </a:rPr>
              <a:t>Z</a:t>
            </a:r>
            <a:r>
              <a:rPr lang="en-US" dirty="0" smtClean="0">
                <a:solidFill>
                  <a:schemeClr val="tx1">
                    <a:alpha val="52000"/>
                  </a:schemeClr>
                </a:solidFill>
              </a:rPr>
              <a:t>eno’s Paradox of financing telescopes:</a:t>
            </a:r>
            <a:endParaRPr lang="en-US" dirty="0">
              <a:solidFill>
                <a:schemeClr val="tx1">
                  <a:alpha val="52000"/>
                </a:schemeClr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>
                    <a:alpha val="52000"/>
                  </a:schemeClr>
                </a:solidFill>
              </a:rPr>
              <a:t>If you wait to raise the full cost of a telescope project before proceeding, during that wait the cost will increase beyond your reach</a:t>
            </a:r>
            <a:r>
              <a:rPr lang="en-US" dirty="0" smtClean="0">
                <a:solidFill>
                  <a:schemeClr val="tx1">
                    <a:alpha val="52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Stockholm Syndrome of financing telescopes:</a:t>
            </a:r>
          </a:p>
          <a:p>
            <a:pPr marL="0" indent="0">
              <a:buNone/>
            </a:pPr>
            <a:r>
              <a:rPr lang="en-US" i="1" dirty="0" smtClean="0"/>
              <a:t>The most indispensable participant in a telescope project may be a non-astronomer.</a:t>
            </a:r>
          </a:p>
          <a:p>
            <a:endParaRPr lang="en-US" i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7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247" y="765776"/>
            <a:ext cx="3395161" cy="5287963"/>
          </a:xfrm>
        </p:spPr>
      </p:pic>
    </p:spTree>
    <p:extLst>
      <p:ext uri="{BB962C8B-B14F-4D97-AF65-F5344CB8AC3E}">
        <p14:creationId xmlns:p14="http://schemas.microsoft.com/office/powerpoint/2010/main" val="58836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8534400" cy="46212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52400"/>
            <a:ext cx="87366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Minor Planet </a:t>
            </a:r>
            <a:r>
              <a:rPr lang="en-US" dirty="0" smtClean="0"/>
              <a:t>2002 TC315 (“113950 </a:t>
            </a:r>
            <a:r>
              <a:rPr lang="en-US" dirty="0" err="1" smtClean="0"/>
              <a:t>Donbaldwin</a:t>
            </a:r>
            <a:r>
              <a:rPr lang="en-US" dirty="0" smtClean="0"/>
              <a:t>”)</a:t>
            </a:r>
          </a:p>
          <a:p>
            <a:pPr algn="ctr"/>
            <a:r>
              <a:rPr lang="en-US" dirty="0" smtClean="0"/>
              <a:t>Period 5.2 years, orbital </a:t>
            </a:r>
            <a:r>
              <a:rPr lang="en-US" dirty="0"/>
              <a:t>semi-major </a:t>
            </a:r>
            <a:r>
              <a:rPr lang="en-US" dirty="0" smtClean="0"/>
              <a:t>axis </a:t>
            </a:r>
            <a:r>
              <a:rPr lang="en-US" dirty="0"/>
              <a:t>3.0 </a:t>
            </a:r>
            <a:r>
              <a:rPr lang="en-US" dirty="0" smtClean="0"/>
              <a:t>AU</a:t>
            </a:r>
            <a:endParaRPr lang="en-US" dirty="0"/>
          </a:p>
          <a:p>
            <a:pPr algn="ctr"/>
            <a:r>
              <a:rPr lang="en-US" dirty="0"/>
              <a:t>Discovered 2002 October 4 by the Sloan Digital Sky Survey at the Apache Point Observatory</a:t>
            </a:r>
          </a:p>
          <a:p>
            <a:pPr algn="ctr"/>
            <a:r>
              <a:rPr lang="en-US" dirty="0" smtClean="0"/>
              <a:t> 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5791200"/>
            <a:ext cx="8534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Official citation of the International Astronomical Union</a:t>
            </a:r>
            <a:r>
              <a:rPr lang="en-US" dirty="0" smtClean="0"/>
              <a:t>: </a:t>
            </a:r>
            <a:r>
              <a:rPr lang="en-US" i="1" dirty="0" smtClean="0"/>
              <a:t>“</a:t>
            </a:r>
            <a:r>
              <a:rPr lang="en-US" i="1" dirty="0"/>
              <a:t>Donald R. Baldwin (1938-2003), a co-founder and treasurer of the Astrophysical Research Consortium, was instrumental in assuring the success of the Sloan Digital Sky Survey.”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2968522" cy="25603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40" y="1644701"/>
            <a:ext cx="975360" cy="649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188"/>
            <a:ext cx="3200400" cy="2105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440" y="4267200"/>
            <a:ext cx="331988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Ultrafast Review:</a:t>
            </a:r>
            <a:br>
              <a:rPr lang="en-US" dirty="0" smtClean="0"/>
            </a:br>
            <a:r>
              <a:rPr lang="en-US" dirty="0" smtClean="0"/>
              <a:t>Decades of the 3.5</a:t>
            </a:r>
            <a:r>
              <a:rPr lang="en-US" baseline="30000" dirty="0" smtClean="0"/>
              <a:t>m</a:t>
            </a:r>
            <a:r>
              <a:rPr lang="en-US" dirty="0" smtClean="0"/>
              <a:t> Telescope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/>
              <a:t>1960s: several of the eventual ARC members realize that the Palomar 200” and Lick 120” should not be allowed to dominate faint object observational astronomy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1970s:  same institutions realize KPNO and CTIO cannot grant enough 4</a:t>
            </a:r>
            <a:r>
              <a:rPr lang="en-US" baseline="30000" dirty="0" smtClean="0"/>
              <a:t>m</a:t>
            </a:r>
            <a:r>
              <a:rPr lang="en-US" dirty="0" smtClean="0"/>
              <a:t> observing time for a top quality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Decades of the 3.5</a:t>
            </a:r>
            <a:r>
              <a:rPr lang="en-US" baseline="30000" dirty="0" smtClean="0"/>
              <a:t>m</a:t>
            </a:r>
            <a:r>
              <a:rPr lang="en-US" dirty="0" smtClean="0"/>
              <a:t> Telescope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1980s: multiple friends of Roger Angel </a:t>
            </a:r>
            <a:r>
              <a:rPr lang="en-US" smtClean="0"/>
              <a:t>(Arizona) realize </a:t>
            </a:r>
            <a:r>
              <a:rPr lang="en-US" dirty="0" smtClean="0"/>
              <a:t>a spun-cast, light weight, fast 3.5</a:t>
            </a:r>
            <a:r>
              <a:rPr lang="en-US" baseline="30000" dirty="0" smtClean="0"/>
              <a:t>m</a:t>
            </a:r>
            <a:r>
              <a:rPr lang="en-US" dirty="0" smtClean="0"/>
              <a:t> mirror might be available for a physically small but optically powerful telescope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1980s:  7-8 departments dance around each other; the music stops with UW, Chicago, NMSU, Princeton, WSU forming ARC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3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Extraordinary Labor and Delivery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1984 January 26: five universities sign the Astrophysical Research Consortium agreement</a:t>
            </a:r>
          </a:p>
          <a:p>
            <a:endParaRPr lang="en-US" sz="3600" dirty="0"/>
          </a:p>
          <a:p>
            <a:r>
              <a:rPr lang="en-US" sz="3600" dirty="0" smtClean="0"/>
              <a:t>1994 May 10: ARC 3.5m is dedicated </a:t>
            </a:r>
            <a:r>
              <a:rPr lang="en-US" sz="3600" dirty="0"/>
              <a:t>d</a:t>
            </a:r>
            <a:r>
              <a:rPr lang="en-US" sz="3600" dirty="0" smtClean="0"/>
              <a:t>uring a total solar eclipse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724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44" y="-76200"/>
            <a:ext cx="4262568" cy="34290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91"/>
            <a:ext cx="5201564" cy="3349089"/>
          </a:xfrm>
        </p:spPr>
      </p:pic>
      <p:grpSp>
        <p:nvGrpSpPr>
          <p:cNvPr id="4" name="Group 3"/>
          <p:cNvGrpSpPr/>
          <p:nvPr/>
        </p:nvGrpSpPr>
        <p:grpSpPr>
          <a:xfrm>
            <a:off x="457733" y="3340799"/>
            <a:ext cx="8193075" cy="3593401"/>
            <a:chOff x="457733" y="3340799"/>
            <a:chExt cx="8193075" cy="35934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9"/>
            <a:stretch/>
          </p:blipFill>
          <p:spPr>
            <a:xfrm>
              <a:off x="3558017" y="3340799"/>
              <a:ext cx="5092791" cy="35934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234" t="12541" r="2119" b="2509"/>
            <a:stretch/>
          </p:blipFill>
          <p:spPr>
            <a:xfrm>
              <a:off x="457733" y="3352801"/>
              <a:ext cx="2944149" cy="3581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78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472380"/>
            <a:ext cx="7162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/>
          </a:p>
          <a:p>
            <a:r>
              <a:rPr lang="en-US" sz="2800" i="1" dirty="0" smtClean="0"/>
              <a:t>From the Oxford English Dictionary:</a:t>
            </a:r>
            <a:endParaRPr lang="en-US" sz="2800" i="1" dirty="0"/>
          </a:p>
          <a:p>
            <a:endParaRPr lang="en-US" sz="2800" dirty="0" smtClean="0"/>
          </a:p>
          <a:p>
            <a:r>
              <a:rPr lang="en-US" sz="4000" b="1" dirty="0" smtClean="0"/>
              <a:t>“Vaporware”</a:t>
            </a:r>
          </a:p>
          <a:p>
            <a:endParaRPr lang="en-US" sz="2800" dirty="0"/>
          </a:p>
          <a:p>
            <a:r>
              <a:rPr lang="en-US" sz="2800" dirty="0" smtClean="0"/>
              <a:t>Pronunciation</a:t>
            </a:r>
            <a:r>
              <a:rPr lang="en-US" sz="2800" b="1" dirty="0" smtClean="0"/>
              <a:t>:</a:t>
            </a:r>
            <a:r>
              <a:rPr lang="en-US" sz="2800" dirty="0"/>
              <a:t>  /ˈ</a:t>
            </a:r>
            <a:r>
              <a:rPr lang="en-US" sz="2800" dirty="0" err="1"/>
              <a:t>veɪpəwɛə</a:t>
            </a:r>
            <a:r>
              <a:rPr lang="en-US" sz="2800" dirty="0"/>
              <a:t>(r)/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u="sng" dirty="0" smtClean="0"/>
              <a:t>1984</a:t>
            </a:r>
            <a:r>
              <a:rPr lang="en-US" sz="2800" dirty="0" smtClean="0"/>
              <a:t>:</a:t>
            </a:r>
            <a:r>
              <a:rPr lang="en-US" sz="2800" dirty="0"/>
              <a:t>   </a:t>
            </a:r>
            <a:r>
              <a:rPr lang="en-US" sz="2800" i="1" dirty="0"/>
              <a:t>PC</a:t>
            </a:r>
            <a:r>
              <a:rPr lang="en-US" sz="2800" dirty="0"/>
              <a:t> 7 Feb. </a:t>
            </a:r>
            <a:r>
              <a:rPr lang="en-US" sz="2800" dirty="0" smtClean="0"/>
              <a:t>49/1.</a:t>
            </a:r>
            <a:r>
              <a:rPr lang="en-US" sz="2800" dirty="0"/>
              <a:t>   Esther </a:t>
            </a:r>
            <a:r>
              <a:rPr lang="en-US" sz="2800" dirty="0" err="1"/>
              <a:t>Dyson..has</a:t>
            </a:r>
            <a:r>
              <a:rPr lang="en-US" sz="2800" dirty="0"/>
              <a:t> appropriately coined the term ‘vapor ware’ to refer to all the integrated windowing software that doesn't exist—apparently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sz="2800" u="sng" dirty="0" smtClean="0"/>
              <a:t> 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635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1794"/>
            <a:ext cx="3886200" cy="2670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948" y="457200"/>
            <a:ext cx="3021852" cy="4601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52800"/>
            <a:ext cx="442347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9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86417"/>
            <a:ext cx="4724400" cy="7020617"/>
          </a:xfrm>
        </p:spPr>
      </p:pic>
    </p:spTree>
    <p:extLst>
      <p:ext uri="{BB962C8B-B14F-4D97-AF65-F5344CB8AC3E}">
        <p14:creationId xmlns:p14="http://schemas.microsoft.com/office/powerpoint/2010/main" val="26456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Z</a:t>
            </a:r>
            <a:r>
              <a:rPr lang="en-US" dirty="0" smtClean="0"/>
              <a:t>eno’s Paradox of financing telescopes:</a:t>
            </a:r>
            <a:endParaRPr lang="en-US" dirty="0"/>
          </a:p>
          <a:p>
            <a:pPr marL="0" indent="0">
              <a:buNone/>
            </a:pPr>
            <a:r>
              <a:rPr lang="en-US" i="1" dirty="0" smtClean="0"/>
              <a:t>If you wait to identify the full cost of a telescope project before proceeding, during that wait the cost will increase beyond your reach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8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317</Words>
  <Application>Microsoft Office PowerPoint</Application>
  <PresentationFormat>On-screen Show (4:3)</PresentationFormat>
  <Paragraphs>37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An Ultrafast Review: Decades of the 3.5m Telescope</vt:lpstr>
      <vt:lpstr>Decades of the 3.5m Telescope (cont’d)</vt:lpstr>
      <vt:lpstr>An Extraordinary Labor and Delivery</vt:lpstr>
      <vt:lpstr>PowerPoint Presentation</vt:lpstr>
      <vt:lpstr>PowerPoint Presentation</vt:lpstr>
      <vt:lpstr>PowerPoint Presentation</vt:lpstr>
      <vt:lpstr>PowerPoint Presentation</vt:lpstr>
      <vt:lpstr>Lessons Learned</vt:lpstr>
      <vt:lpstr>PowerPoint Presentation</vt:lpstr>
      <vt:lpstr>Lessons Learned</vt:lpstr>
      <vt:lpstr>PowerPoint Presentation</vt:lpstr>
      <vt:lpstr>PowerPoint Presentation</vt:lpstr>
      <vt:lpstr>PowerPoint Presentation</vt:lpstr>
    </vt:vector>
  </TitlesOfParts>
  <Company>UC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Technology Services</dc:creator>
  <cp:lastModifiedBy>Information Technology Services</cp:lastModifiedBy>
  <cp:revision>30</cp:revision>
  <dcterms:created xsi:type="dcterms:W3CDTF">2014-05-08T00:56:42Z</dcterms:created>
  <dcterms:modified xsi:type="dcterms:W3CDTF">2014-05-12T00:05:05Z</dcterms:modified>
</cp:coreProperties>
</file>